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559EE-D514-47CB-A578-2A032841082F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BB4BA-5E85-4725-909D-BA54B394D8F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HandoutMasterHeader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  <p:sp>
        <p:nvSpPr>
          <p:cNvPr id="7" name="fcHandoutMasterFooter"/>
          <p:cNvSpPr txBox="1"/>
          <p:nvPr/>
        </p:nvSpPr>
        <p:spPr>
          <a:xfrm>
            <a:off x="0" y="880618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818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9CEF4-A2F9-4FF1-A713-61A0B7F22A25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61FE2-70CD-4BBD-A881-628EA4BA881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NotesMasterHeader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  <p:sp>
        <p:nvSpPr>
          <p:cNvPr id="9" name="fcNotesMasterFooter"/>
          <p:cNvSpPr txBox="1"/>
          <p:nvPr/>
        </p:nvSpPr>
        <p:spPr>
          <a:xfrm>
            <a:off x="0" y="880618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7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381DFAF0-3987-3D47-9E6D-9E52BCE732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Notes Placeholder 2">
            <a:extLst>
              <a:ext uri="{FF2B5EF4-FFF2-40B4-BE49-F238E27FC236}">
                <a16:creationId xmlns:a16="http://schemas.microsoft.com/office/drawing/2014/main" id="{3E7E9BD7-47AE-BA4A-A159-335F2A8B50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>
                <a:ea typeface="ＭＳ Ｐゴシック" panose="020B0600070205080204" pitchFamily="34" charset="-128"/>
              </a:rPr>
              <a:t>Good afternoon everyone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And welcome to this year</a:t>
            </a:r>
            <a:r>
              <a:rPr lang="en-GB" altLang="en-GB" dirty="0">
                <a:ea typeface="ＭＳ Ｐゴシック" panose="020B0600070205080204" pitchFamily="34" charset="-128"/>
              </a:rPr>
              <a:t>’</a:t>
            </a:r>
            <a:r>
              <a:rPr lang="en-GB" altLang="en-US" dirty="0">
                <a:ea typeface="ＭＳ Ｐゴシック" panose="020B0600070205080204" pitchFamily="34" charset="-128"/>
              </a:rPr>
              <a:t>s trustee training session.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0F524E91-6320-9F4F-B8F7-42C8BAA509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34C688-0DAB-884F-B9A5-2472938A238F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552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>
                <a:ea typeface="ＭＳ Ｐゴシック" panose="020B0600070205080204" pitchFamily="34" charset="-128"/>
              </a:rPr>
              <a:t>The format is that firstly I will run through some basic things about BINDT, then talk about the role of the Trustee, the council member’s responsibilities and the council-staff partnership and provide some </a:t>
            </a:r>
            <a:r>
              <a:rPr lang="en-GB" altLang="en-US" dirty="0" err="1">
                <a:ea typeface="ＭＳ Ｐゴシック" panose="020B0600070205080204" pitchFamily="34" charset="-128"/>
              </a:rPr>
              <a:t>inof</a:t>
            </a:r>
            <a:r>
              <a:rPr lang="en-GB" altLang="en-US" dirty="0">
                <a:ea typeface="ＭＳ Ｐゴシック" panose="020B0600070205080204" pitchFamily="34" charset="-128"/>
              </a:rPr>
              <a:t> about guidance for council members. 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Then we will run through some relevant documents.</a:t>
            </a:r>
          </a:p>
          <a:p>
            <a:r>
              <a:rPr lang="en-GB" altLang="en-US" dirty="0">
                <a:ea typeface="ＭＳ Ｐゴシック" panose="020B0600070205080204" pitchFamily="34" charset="-128"/>
              </a:rPr>
              <a:t>I will actually put each document up on screen and draw your attention to some highlights.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Afterwards you will be sent a copy of the presentation and all associated documents, which you can read at your leisure.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you have any questions, please leave them to the end  or interject if pressing – but bear in mind we do have a time constraint.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there is something with which you do not agree, please hold that thought until after this event – any changes to documents should be debated later off-line.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27C77C-CDDE-D84C-B944-B70BA210A1A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597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>
                <a:ea typeface="ＭＳ Ｐゴシック" panose="020B0600070205080204" pitchFamily="34" charset="-128"/>
              </a:rPr>
              <a:t>The format is that firstly I will run through some basic things about BINDT, then talk about the role of the Trustee, the council member’s responsibilities and the council-staff partnership and provide some </a:t>
            </a:r>
            <a:r>
              <a:rPr lang="en-GB" altLang="en-US" dirty="0" err="1">
                <a:ea typeface="ＭＳ Ｐゴシック" panose="020B0600070205080204" pitchFamily="34" charset="-128"/>
              </a:rPr>
              <a:t>inof</a:t>
            </a:r>
            <a:r>
              <a:rPr lang="en-GB" altLang="en-US" dirty="0">
                <a:ea typeface="ＭＳ Ｐゴシック" panose="020B0600070205080204" pitchFamily="34" charset="-128"/>
              </a:rPr>
              <a:t> about guidance for council members. 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Then we will run through some relevant documents.</a:t>
            </a:r>
          </a:p>
          <a:p>
            <a:r>
              <a:rPr lang="en-GB" altLang="en-US" dirty="0">
                <a:ea typeface="ＭＳ Ｐゴシック" panose="020B0600070205080204" pitchFamily="34" charset="-128"/>
              </a:rPr>
              <a:t>I will actually put each document up on screen and draw your attention to some highlights.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Afterwards you will be sent a copy of the presentation and all associated documents, which you can read at your leisure.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you have any questions, please leave them to the end  or interject if pressing – but bear in mind we do have a time constraint.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there is something with which you do not agree, please hold that thought until after this event – any changes to documents should be debated later off-line.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27C77C-CDDE-D84C-B944-B70BA210A1A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31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>
                <a:ea typeface="ＭＳ Ｐゴシック" panose="020B0600070205080204" pitchFamily="34" charset="-128"/>
              </a:rPr>
              <a:t>The format is that firstly I will run through some basic things about BINDT, then talk about the role of the Trustee, the council member’s responsibilities and the council-staff partnership and provide some </a:t>
            </a:r>
            <a:r>
              <a:rPr lang="en-GB" altLang="en-US" dirty="0" err="1">
                <a:ea typeface="ＭＳ Ｐゴシック" panose="020B0600070205080204" pitchFamily="34" charset="-128"/>
              </a:rPr>
              <a:t>inof</a:t>
            </a:r>
            <a:r>
              <a:rPr lang="en-GB" altLang="en-US" dirty="0">
                <a:ea typeface="ＭＳ Ｐゴシック" panose="020B0600070205080204" pitchFamily="34" charset="-128"/>
              </a:rPr>
              <a:t> about guidance for council members. 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Then we will run through some relevant documents.</a:t>
            </a:r>
          </a:p>
          <a:p>
            <a:r>
              <a:rPr lang="en-GB" altLang="en-US" dirty="0">
                <a:ea typeface="ＭＳ Ｐゴシック" panose="020B0600070205080204" pitchFamily="34" charset="-128"/>
              </a:rPr>
              <a:t>I will actually put each document up on screen and draw your attention to some highlights.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Afterwards you will be sent a copy of the presentation and all associated documents, which you can read at your leisure.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you have any questions, please leave them to the end  or interject if pressing – but bear in mind we do have a time constraint.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there is something with which you do not agree, please hold that thought until after this event – any changes to documents should be debated later off-line.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27C77C-CDDE-D84C-B944-B70BA210A1A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903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>
                <a:ea typeface="ＭＳ Ｐゴシック" panose="020B0600070205080204" pitchFamily="34" charset="-128"/>
              </a:rPr>
              <a:t>The format is that firstly I will run through some basic things about BINDT, then talk about the role of the Trustee, the council member’s responsibilities and the council-staff partnership and provide some </a:t>
            </a:r>
            <a:r>
              <a:rPr lang="en-GB" altLang="en-US" dirty="0" err="1">
                <a:ea typeface="ＭＳ Ｐゴシック" panose="020B0600070205080204" pitchFamily="34" charset="-128"/>
              </a:rPr>
              <a:t>inof</a:t>
            </a:r>
            <a:r>
              <a:rPr lang="en-GB" altLang="en-US" dirty="0">
                <a:ea typeface="ＭＳ Ｐゴシック" panose="020B0600070205080204" pitchFamily="34" charset="-128"/>
              </a:rPr>
              <a:t> about guidance for council members. 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Then we will run through some relevant documents.</a:t>
            </a:r>
          </a:p>
          <a:p>
            <a:r>
              <a:rPr lang="en-GB" altLang="en-US" dirty="0">
                <a:ea typeface="ＭＳ Ｐゴシック" panose="020B0600070205080204" pitchFamily="34" charset="-128"/>
              </a:rPr>
              <a:t>I will actually put each document up on screen and draw your attention to some highlights.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Afterwards you will be sent a copy of the presentation and all associated documents, which you can read at your leisure.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you have any questions, please leave them to the end  or interject if pressing – but bear in mind we do have a time constraint.</a:t>
            </a:r>
          </a:p>
          <a:p>
            <a:endParaRPr lang="en-GB" altLang="en-US" dirty="0">
              <a:ea typeface="ＭＳ Ｐゴシック" panose="020B0600070205080204" pitchFamily="34" charset="-128"/>
            </a:endParaRPr>
          </a:p>
          <a:p>
            <a:r>
              <a:rPr lang="en-GB" altLang="en-US" dirty="0">
                <a:ea typeface="ＭＳ Ｐゴシック" panose="020B0600070205080204" pitchFamily="34" charset="-128"/>
              </a:rPr>
              <a:t>If there is something with which you do not agree, please hold that thought until after this event – any changes to documents should be debated later off-line.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27C77C-CDDE-D84C-B944-B70BA210A1A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67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hcSlideMaster.Title SlideHeader"/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  <p:sp>
        <p:nvSpPr>
          <p:cNvPr id="5" name="fcSlideMaster.Title SlideFooter"/>
          <p:cNvSpPr txBox="1"/>
          <p:nvPr userDrawn="1"/>
        </p:nvSpPr>
        <p:spPr>
          <a:xfrm>
            <a:off x="0" y="652018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81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hcSlideMaster.Title and ContentHeader"/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  <p:sp>
        <p:nvSpPr>
          <p:cNvPr id="5" name="fcSlideMaster.Title and ContentFooter"/>
          <p:cNvSpPr txBox="1"/>
          <p:nvPr userDrawn="1"/>
        </p:nvSpPr>
        <p:spPr>
          <a:xfrm>
            <a:off x="0" y="652018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19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hcSlideMaster.ComparisonHeader"/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  <p:sp>
        <p:nvSpPr>
          <p:cNvPr id="8" name="fcSlideMaster.ComparisonFooter"/>
          <p:cNvSpPr txBox="1"/>
          <p:nvPr userDrawn="1"/>
        </p:nvSpPr>
        <p:spPr>
          <a:xfrm>
            <a:off x="0" y="652018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40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cSlideMaster.BlankHeader"/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  <p:sp>
        <p:nvSpPr>
          <p:cNvPr id="3" name="fcSlideMaster.BlankFooter"/>
          <p:cNvSpPr txBox="1"/>
          <p:nvPr userDrawn="1"/>
        </p:nvSpPr>
        <p:spPr>
          <a:xfrm>
            <a:off x="0" y="652018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22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37958F-DD26-3048-8A30-805A6FD91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572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4C4969-1AA4-1D4A-9B48-8450D4FD8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363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7">
            <a:extLst>
              <a:ext uri="{FF2B5EF4-FFF2-40B4-BE49-F238E27FC236}">
                <a16:creationId xmlns:a16="http://schemas.microsoft.com/office/drawing/2014/main" id="{A6B3CFBA-494B-8A4F-A454-86A111BCFC3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486400"/>
            <a:ext cx="12192000" cy="0"/>
          </a:xfrm>
          <a:prstGeom prst="line">
            <a:avLst/>
          </a:prstGeom>
          <a:noFill/>
          <a:ln w="127000">
            <a:solidFill>
              <a:srgbClr val="67676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pic>
        <p:nvPicPr>
          <p:cNvPr id="1029" name="Picture 10" descr="BINDT1">
            <a:extLst>
              <a:ext uri="{FF2B5EF4-FFF2-40B4-BE49-F238E27FC236}">
                <a16:creationId xmlns:a16="http://schemas.microsoft.com/office/drawing/2014/main" id="{EC7F631E-2BE6-A742-8E8B-7BC76C03D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368" y="5715001"/>
            <a:ext cx="2442633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1" descr="Crest (sm)">
            <a:extLst>
              <a:ext uri="{FF2B5EF4-FFF2-40B4-BE49-F238E27FC236}">
                <a16:creationId xmlns:a16="http://schemas.microsoft.com/office/drawing/2014/main" id="{EFDEF268-D48E-D143-A8C1-6A0021240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5691188"/>
            <a:ext cx="840317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2">
            <a:extLst>
              <a:ext uri="{FF2B5EF4-FFF2-40B4-BE49-F238E27FC236}">
                <a16:creationId xmlns:a16="http://schemas.microsoft.com/office/drawing/2014/main" id="{E952C34E-912E-0A4A-AEB8-07A9950C2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917" y="5661026"/>
            <a:ext cx="7010400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000">
                <a:solidFill>
                  <a:srgbClr val="020064"/>
                </a:solidFill>
              </a:rPr>
              <a:t>©The British Institute of Non-Destructive Testing</a:t>
            </a:r>
          </a:p>
        </p:txBody>
      </p:sp>
      <p:sp>
        <p:nvSpPr>
          <p:cNvPr id="1032" name="TextBox 1">
            <a:extLst>
              <a:ext uri="{FF2B5EF4-FFF2-40B4-BE49-F238E27FC236}">
                <a16:creationId xmlns:a16="http://schemas.microsoft.com/office/drawing/2014/main" id="{BF19AE9A-EF23-E347-A419-CEABD56764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64051" y="6288088"/>
            <a:ext cx="7488767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i="1">
                <a:solidFill>
                  <a:srgbClr val="B3B3B3"/>
                </a:solidFill>
                <a:latin typeface="Myriad Pro" pitchFamily="6" charset="0"/>
              </a:rPr>
              <a:t>…engineering safety, integrity and reliability</a:t>
            </a:r>
          </a:p>
        </p:txBody>
      </p:sp>
    </p:spTree>
    <p:extLst>
      <p:ext uri="{BB962C8B-B14F-4D97-AF65-F5344CB8AC3E}">
        <p14:creationId xmlns:p14="http://schemas.microsoft.com/office/powerpoint/2010/main" val="191167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i="1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F352FCB8-ADE5-4F4E-B456-3138B5F4D9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89030" y="188597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a typeface="ＭＳ Ｐゴシック" charset="0"/>
              </a:rPr>
              <a:t>BINDT </a:t>
            </a:r>
            <a:br>
              <a:rPr lang="en-US" b="1" dirty="0">
                <a:ea typeface="ＭＳ Ｐゴシック" charset="0"/>
              </a:rPr>
            </a:br>
            <a:r>
              <a:rPr lang="en-US" b="1" dirty="0">
                <a:ea typeface="ＭＳ Ｐゴシック" charset="0"/>
              </a:rPr>
              <a:t>Aerospace Workshop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460C07B-8461-DA41-B259-07D1680344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4581128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81045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C6BD-33C8-A54D-9B9B-1387377C6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316" y="1063406"/>
            <a:ext cx="7772400" cy="1143000"/>
          </a:xfrm>
        </p:spPr>
        <p:txBody>
          <a:bodyPr/>
          <a:lstStyle/>
          <a:p>
            <a:r>
              <a:rPr lang="en-US" dirty="0"/>
              <a:t>So Why AM?</a:t>
            </a:r>
          </a:p>
        </p:txBody>
      </p:sp>
    </p:spTree>
    <p:extLst>
      <p:ext uri="{BB962C8B-B14F-4D97-AF65-F5344CB8AC3E}">
        <p14:creationId xmlns:p14="http://schemas.microsoft.com/office/powerpoint/2010/main" val="218249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C6BD-33C8-A54D-9B9B-1387377C6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093" y="528568"/>
            <a:ext cx="7772400" cy="1143000"/>
          </a:xfrm>
        </p:spPr>
        <p:txBody>
          <a:bodyPr/>
          <a:lstStyle/>
          <a:p>
            <a:r>
              <a:rPr lang="en-US" dirty="0"/>
              <a:t>Main Points of attraction: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2423" y="1671568"/>
            <a:ext cx="96615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Increased Fly-to-buy Ratio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Significant impact on Carbon Neutral objectives (All scopes)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Less raw material used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Less energy to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Design freedom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Significant lead time advantages over traditional forging route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Simpler to manufacture variations to meet different customer requirements</a:t>
            </a:r>
          </a:p>
        </p:txBody>
      </p:sp>
    </p:spTree>
    <p:extLst>
      <p:ext uri="{BB962C8B-B14F-4D97-AF65-F5344CB8AC3E}">
        <p14:creationId xmlns:p14="http://schemas.microsoft.com/office/powerpoint/2010/main" val="66558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C6BD-33C8-A54D-9B9B-1387377C6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4138" y="200764"/>
            <a:ext cx="7772400" cy="1143000"/>
          </a:xfrm>
        </p:spPr>
        <p:txBody>
          <a:bodyPr/>
          <a:lstStyle/>
          <a:p>
            <a:r>
              <a:rPr lang="en-US" dirty="0"/>
              <a:t>Processes of Interest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4951" y="1500996"/>
            <a:ext cx="951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LPBF – Powder Bed Fusion (Laser &amp; Electron Beam)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Friction Stir Welding (Yes this can be additive too)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Powder Metallurgy Hot isostatic Pressing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Direct Energy Deposition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Friction Stir Additive</a:t>
            </a:r>
          </a:p>
        </p:txBody>
      </p:sp>
    </p:spTree>
    <p:extLst>
      <p:ext uri="{BB962C8B-B14F-4D97-AF65-F5344CB8AC3E}">
        <p14:creationId xmlns:p14="http://schemas.microsoft.com/office/powerpoint/2010/main" val="21995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C6BD-33C8-A54D-9B9B-1387377C6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659" y="287029"/>
            <a:ext cx="7772400" cy="1143000"/>
          </a:xfrm>
        </p:spPr>
        <p:txBody>
          <a:bodyPr/>
          <a:lstStyle/>
          <a:p>
            <a:r>
              <a:rPr lang="en-US" dirty="0"/>
              <a:t>MELD….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9291" y="1595887"/>
            <a:ext cx="95666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Advanced Friction Stir Deposition – the process of using friction stir (witchcraft) welding technique to deposit material onto a substrate</a:t>
            </a:r>
          </a:p>
          <a:p>
            <a:endParaRPr lang="en-GB" dirty="0"/>
          </a:p>
          <a:p>
            <a:r>
              <a:rPr lang="en-GB" dirty="0"/>
              <a:t>Currently limited to Aluminium alloys</a:t>
            </a:r>
          </a:p>
          <a:p>
            <a:endParaRPr lang="en-GB" dirty="0"/>
          </a:p>
          <a:p>
            <a:r>
              <a:rPr lang="en-GB" dirty="0"/>
              <a:t>Technology lead- MELD</a:t>
            </a:r>
          </a:p>
          <a:p>
            <a:endParaRPr lang="en-GB" dirty="0"/>
          </a:p>
          <a:p>
            <a:r>
              <a:rPr lang="en-GB" dirty="0"/>
              <a:t>Can be used to create geometries as seen on a typical aerospace frame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522" t="2474" r="69986" b="53804"/>
          <a:stretch/>
        </p:blipFill>
        <p:spPr>
          <a:xfrm>
            <a:off x="8876581" y="3080387"/>
            <a:ext cx="2648309" cy="164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8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FRICTION STIR ADDITIVE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124" y="1600199"/>
            <a:ext cx="8658250" cy="366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Thick walls – multi pass method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879" y="2029142"/>
            <a:ext cx="7872241" cy="274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78246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758</Words>
  <Application>Microsoft Office PowerPoint</Application>
  <PresentationFormat>Widescreen</PresentationFormat>
  <Paragraphs>83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Myriad Pro</vt:lpstr>
      <vt:lpstr>Times</vt:lpstr>
      <vt:lpstr>Wingdings</vt:lpstr>
      <vt:lpstr>1_Blank Presentation</vt:lpstr>
      <vt:lpstr>BINDT  Aerospace Workshop</vt:lpstr>
      <vt:lpstr>So Why AM?</vt:lpstr>
      <vt:lpstr>Main Points of attraction:</vt:lpstr>
      <vt:lpstr>Processes of Interest</vt:lpstr>
      <vt:lpstr>MELD….</vt:lpstr>
      <vt:lpstr>FRICTION STIR ADDITIVE</vt:lpstr>
      <vt:lpstr>Thick walls – multi pass method</vt:lpstr>
    </vt:vector>
  </TitlesOfParts>
  <Company>Any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BINDT  Aerospace Event</dc:title>
  <dc:creator>Pickup, Kevin (UK)</dc:creator>
  <cp:lastModifiedBy>Sharon McNally</cp:lastModifiedBy>
  <cp:revision>14</cp:revision>
  <dcterms:created xsi:type="dcterms:W3CDTF">2023-04-21T12:14:31Z</dcterms:created>
  <dcterms:modified xsi:type="dcterms:W3CDTF">2024-10-07T07:13:04Z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8eb9017a-74fa-4861-9f85-94214ed16ea6</vt:lpwstr>
  </property>
  <property fmtid="{D5CDD505-2E9C-101B-9397-08002B2CF9AE}" pid="3" name="Originator">
    <vt:lpwstr>BAE Systems</vt:lpwstr>
  </property>
  <property fmtid="{D5CDD505-2E9C-101B-9397-08002B2CF9AE}" pid="4" name="urnbailsCompMarkingP1">
    <vt:lpwstr>NO COMPANY MARKING</vt:lpwstr>
  </property>
  <property fmtid="{D5CDD505-2E9C-101B-9397-08002B2CF9AE}" pid="5" name="urnbailsNATSECMarkingP1">
    <vt:lpwstr>NOT APPLICABLE</vt:lpwstr>
  </property>
  <property fmtid="{D5CDD505-2E9C-101B-9397-08002B2CF9AE}" pid="6" name="urnbailsExportControlMarkingP1">
    <vt:lpwstr>NO</vt:lpwstr>
  </property>
  <property fmtid="{D5CDD505-2E9C-101B-9397-08002B2CF9AE}" pid="7" name="urnbailsExportControlMarkingP2">
    <vt:lpwstr>NOT EXPORT CONTROLLED - UK / US / OTHER LOCAL</vt:lpwstr>
  </property>
  <property fmtid="{D5CDD505-2E9C-101B-9397-08002B2CF9AE}" pid="8" name="BaesClassificationComments">
    <vt:lpwstr/>
  </property>
  <property fmtid="{D5CDD505-2E9C-101B-9397-08002B2CF9AE}" pid="9" name="baesystemsmvmNATSECregion">
    <vt:lpwstr>UK</vt:lpwstr>
  </property>
</Properties>
</file>